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61" r:id="rId4"/>
    <p:sldId id="263" r:id="rId5"/>
    <p:sldId id="264" r:id="rId6"/>
    <p:sldId id="267" r:id="rId7"/>
    <p:sldId id="268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313" r:id="rId16"/>
    <p:sldId id="300" r:id="rId17"/>
    <p:sldId id="319" r:id="rId18"/>
    <p:sldId id="302" r:id="rId19"/>
    <p:sldId id="304" r:id="rId20"/>
    <p:sldId id="321" r:id="rId21"/>
    <p:sldId id="322" r:id="rId22"/>
    <p:sldId id="323" r:id="rId23"/>
    <p:sldId id="324" r:id="rId24"/>
    <p:sldId id="301" r:id="rId25"/>
    <p:sldId id="303" r:id="rId26"/>
    <p:sldId id="325" r:id="rId27"/>
    <p:sldId id="326" r:id="rId28"/>
    <p:sldId id="314" r:id="rId29"/>
    <p:sldId id="327" r:id="rId30"/>
    <p:sldId id="328" r:id="rId31"/>
    <p:sldId id="311" r:id="rId32"/>
    <p:sldId id="31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9"/>
  </p:normalViewPr>
  <p:slideViewPr>
    <p:cSldViewPr snapToGrid="0" snapToObjects="1">
      <p:cViewPr varScale="1">
        <p:scale>
          <a:sx n="97" d="100"/>
          <a:sy n="97" d="100"/>
        </p:scale>
        <p:origin x="15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27C32-A522-744E-9A8B-5EECAF9986C3}" type="datetimeFigureOut">
              <a:rPr lang="en-US" smtClean="0"/>
              <a:t>2/17/21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DF779-C923-8B48-93E3-1F20E7EEA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3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16F712-6BDB-724B-822A-A8651E2A8C9A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Introduce myself</a:t>
            </a:r>
          </a:p>
          <a:p>
            <a:pPr eaLnBrk="1" hangingPunct="1"/>
            <a:r>
              <a:rPr lang="en-US"/>
              <a:t>Cognitive coaching texts</a:t>
            </a:r>
          </a:p>
          <a:p>
            <a:pPr eaLnBrk="1" hangingPunct="1"/>
            <a:r>
              <a:rPr lang="en-US"/>
              <a:t>Action Learning frame…. think plan act reflect… within the Reflective teacher key points</a:t>
            </a:r>
          </a:p>
          <a:p>
            <a:pPr eaLnBrk="1" hangingPunct="1"/>
            <a:r>
              <a:rPr lang="en-US"/>
              <a:t>Cognitive coaching key points</a:t>
            </a:r>
          </a:p>
          <a:p>
            <a:pPr eaLnBrk="1" hangingPunct="1"/>
            <a:r>
              <a:rPr lang="en-US"/>
              <a:t>Meg Wheatley articles. Key points </a:t>
            </a:r>
          </a:p>
          <a:p>
            <a:pPr eaLnBrk="1" hangingPunct="1"/>
            <a:r>
              <a:rPr lang="en-US"/>
              <a:t>You will notice each of these philosophies threaded through our work into the Research circle.</a:t>
            </a:r>
          </a:p>
          <a:p>
            <a:pPr eaLnBrk="1" hangingPunct="1"/>
            <a:r>
              <a:rPr lang="en-US"/>
              <a:t>We need to emphasize the interconnections. </a:t>
            </a:r>
          </a:p>
          <a:p>
            <a:pPr eaLnBrk="1" hangingPunct="1"/>
            <a:r>
              <a:rPr lang="en-US"/>
              <a:t>None of these philosophies is fore grounded…</a:t>
            </a:r>
          </a:p>
          <a:p>
            <a:pPr eaLnBrk="1" hangingPunct="1"/>
            <a:r>
              <a:rPr lang="en-US"/>
              <a:t>Horace article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Recognize and state sources of information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3AEE44F-6428-7E4C-92BA-7BD1D44FD813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/>
              <a:t>Feedback: A phrase..</a:t>
            </a: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D8859BE-499D-5F44-B89B-E561F0170779}" type="slidenum">
              <a:rPr lang="en-US" sz="1200"/>
              <a:pPr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E198AF-0BA0-8F44-92D8-92B84F30FDE0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Page 46 CCoaching</a:t>
            </a:r>
          </a:p>
          <a:p>
            <a:pPr eaLnBrk="1" hangingPunct="1"/>
            <a:r>
              <a:rPr lang="en-US"/>
              <a:t>Marian Blank levels of questioning</a:t>
            </a:r>
          </a:p>
          <a:p>
            <a:pPr eaLnBrk="1" hangingPunct="1"/>
            <a:r>
              <a:rPr lang="en-US"/>
              <a:t>Look at planning again review it adapt / change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393CEB-5EB6-6140-9EE5-720DA70BF592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CC Practice questions ….. Classroom context to pedagogy to deep held beliefs .. Levels 1 to 3, 4</a:t>
            </a:r>
          </a:p>
          <a:p>
            <a:pPr eaLnBrk="1" hangingPunct="1"/>
            <a:r>
              <a:rPr lang="en-US"/>
              <a:t>Page 114/ 115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F8B948-15E9-2441-86E1-E882C7FA1F6A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D4A117-8270-1244-B1C0-D80A955A32E9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/>
              <a:t>Introduction: </a:t>
            </a:r>
          </a:p>
          <a:p>
            <a:r>
              <a:rPr lang="en-US"/>
              <a:t>leith</a:t>
            </a:r>
          </a:p>
          <a:p>
            <a:r>
              <a:rPr lang="en-US"/>
              <a:t>Details on BB or white board for session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D41685-CE2A-E245-8B7D-9141CD9EC96C}" type="slidenum">
              <a:rPr lang="en-US" sz="1200"/>
              <a:pPr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DC0684-2171-684E-B32D-B2CF59225128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B34504-56CD-1D4F-8B12-E9A394640B44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70DC88-AF57-234D-92E9-54B042B9AD4B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/>
              <a:t>Schlecty WOW</a:t>
            </a:r>
          </a:p>
          <a:p>
            <a:r>
              <a:rPr lang="en-US"/>
              <a:t>6 groups of 3  to discuss each point</a:t>
            </a:r>
          </a:p>
          <a:p>
            <a:r>
              <a:rPr lang="en-US"/>
              <a:t>Give us 3 ideas when summing up each point</a:t>
            </a:r>
          </a:p>
          <a:p>
            <a:r>
              <a:rPr lang="en-US"/>
              <a:t>Each group member gives  1 idea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5B4C7D-6C38-6140-A1D5-6D6ABC4ED6E2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/>
              <a:t>Schlecty 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92FEF6-49A9-7E45-815B-4ABB4FBE0703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DF779-C923-8B48-93E3-1F20E7EEAD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2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/>
              <a:t>Page 35 More? What do you do? What do you think you might try? Talking with each other</a:t>
            </a: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CFEDA57-7E08-954C-8B5B-DF7499C3821B}" type="slidenum">
              <a:rPr lang="en-US" sz="1200"/>
              <a:pPr/>
              <a:t>16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1338-65AE-3643-8B93-1D181FA5969B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7D63-0A18-C84A-9792-E2A71C7A1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2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1338-65AE-3643-8B93-1D181FA5969B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7D63-0A18-C84A-9792-E2A71C7A1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8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1338-65AE-3643-8B93-1D181FA5969B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7D63-0A18-C84A-9792-E2A71C7A1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2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1338-65AE-3643-8B93-1D181FA5969B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7D63-0A18-C84A-9792-E2A71C7A1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9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1338-65AE-3643-8B93-1D181FA5969B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7D63-0A18-C84A-9792-E2A71C7A1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0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1338-65AE-3643-8B93-1D181FA5969B}" type="datetimeFigureOut">
              <a:rPr lang="en-US" smtClean="0"/>
              <a:t>2/17/21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7D63-0A18-C84A-9792-E2A71C7A1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2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1338-65AE-3643-8B93-1D181FA5969B}" type="datetimeFigureOut">
              <a:rPr lang="en-US" smtClean="0"/>
              <a:t>2/17/21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7D63-0A18-C84A-9792-E2A71C7A1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5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1338-65AE-3643-8B93-1D181FA5969B}" type="datetimeFigureOut">
              <a:rPr lang="en-US" smtClean="0"/>
              <a:t>2/17/21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7D63-0A18-C84A-9792-E2A71C7A1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3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1338-65AE-3643-8B93-1D181FA5969B}" type="datetimeFigureOut">
              <a:rPr lang="en-US" smtClean="0"/>
              <a:t>2/17/21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7D63-0A18-C84A-9792-E2A71C7A1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4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1338-65AE-3643-8B93-1D181FA5969B}" type="datetimeFigureOut">
              <a:rPr lang="en-US" smtClean="0"/>
              <a:t>2/17/21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7D63-0A18-C84A-9792-E2A71C7A1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0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1338-65AE-3643-8B93-1D181FA5969B}" type="datetimeFigureOut">
              <a:rPr lang="en-US" smtClean="0"/>
              <a:t>2/17/21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7D63-0A18-C84A-9792-E2A71C7A1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F1338-65AE-3643-8B93-1D181FA5969B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87D63-0A18-C84A-9792-E2A71C7A1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2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302707"/>
            <a:ext cx="8208912" cy="302455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dirty="0"/>
            </a:br>
            <a:br>
              <a:rPr lang="en-US" dirty="0"/>
            </a:br>
            <a:r>
              <a:rPr lang="en-US" sz="10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Inquiry in the classroom:</a:t>
            </a:r>
            <a:b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b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Project based learning</a:t>
            </a:r>
            <a:b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b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4840827"/>
            <a:ext cx="7920880" cy="1800200"/>
          </a:xfrm>
        </p:spPr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en-US" sz="24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Based upon the work of Kath Murdoch,</a:t>
            </a:r>
            <a:br>
              <a:rPr lang="en-US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process of Action Learning, Cognitive </a:t>
            </a:r>
            <a:r>
              <a:rPr lang="en-US" sz="17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Coachingsm</a:t>
            </a:r>
            <a:endParaRPr lang="en-US" sz="17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Meg Wheatley  AND Leith!</a:t>
            </a:r>
          </a:p>
        </p:txBody>
      </p:sp>
    </p:spTree>
    <p:extLst>
      <p:ext uri="{BB962C8B-B14F-4D97-AF65-F5344CB8AC3E}">
        <p14:creationId xmlns:p14="http://schemas.microsoft.com/office/powerpoint/2010/main" val="1789881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News Gothic MT" charset="0"/>
              </a:rPr>
              <a:t>Do not feed the birds</a:t>
            </a:r>
          </a:p>
        </p:txBody>
      </p:sp>
      <p:pic>
        <p:nvPicPr>
          <p:cNvPr id="88066" name="Content Placeholder 3" descr="IMG_431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3170" y="1725910"/>
            <a:ext cx="7220696" cy="4368503"/>
          </a:xfrm>
        </p:spPr>
      </p:pic>
    </p:spTree>
    <p:extLst>
      <p:ext uri="{BB962C8B-B14F-4D97-AF65-F5344CB8AC3E}">
        <p14:creationId xmlns:p14="http://schemas.microsoft.com/office/powerpoint/2010/main" val="2097139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Content Placeholder 3" descr="IMG_431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7382" y="274638"/>
            <a:ext cx="7221250" cy="6283298"/>
          </a:xfrm>
        </p:spPr>
      </p:pic>
    </p:spTree>
    <p:extLst>
      <p:ext uri="{BB962C8B-B14F-4D97-AF65-F5344CB8AC3E}">
        <p14:creationId xmlns:p14="http://schemas.microsoft.com/office/powerpoint/2010/main" val="2749023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News Gothic MT" charset="0"/>
            </a:endParaRPr>
          </a:p>
        </p:txBody>
      </p:sp>
      <p:pic>
        <p:nvPicPr>
          <p:cNvPr id="90114" name="Content Placeholder 3" descr="IMG_43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74638"/>
            <a:ext cx="8229600" cy="5942790"/>
          </a:xfrm>
        </p:spPr>
      </p:pic>
    </p:spTree>
    <p:extLst>
      <p:ext uri="{BB962C8B-B14F-4D97-AF65-F5344CB8AC3E}">
        <p14:creationId xmlns:p14="http://schemas.microsoft.com/office/powerpoint/2010/main" val="4148297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Content Placeholder 3" descr="IMG_431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4484" y="574004"/>
            <a:ext cx="6377706" cy="5434013"/>
          </a:xfrm>
        </p:spPr>
      </p:pic>
    </p:spTree>
    <p:extLst>
      <p:ext uri="{BB962C8B-B14F-4D97-AF65-F5344CB8AC3E}">
        <p14:creationId xmlns:p14="http://schemas.microsoft.com/office/powerpoint/2010/main" val="561706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Content Placeholder 3" descr="IMG_431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112" y="588772"/>
            <a:ext cx="7769313" cy="5434013"/>
          </a:xfrm>
        </p:spPr>
      </p:pic>
    </p:spTree>
    <p:extLst>
      <p:ext uri="{BB962C8B-B14F-4D97-AF65-F5344CB8AC3E}">
        <p14:creationId xmlns:p14="http://schemas.microsoft.com/office/powerpoint/2010/main" val="2944660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4703"/>
            <a:ext cx="8229600" cy="52227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How do we help our students make sense of the world they are in …</a:t>
            </a:r>
          </a:p>
          <a:p>
            <a:pPr marL="0" indent="0">
              <a:buNone/>
            </a:pPr>
            <a:r>
              <a:rPr lang="en-US" sz="3600" dirty="0"/>
              <a:t>What do we need to do to help them with this?</a:t>
            </a:r>
          </a:p>
          <a:p>
            <a:pPr marL="0" indent="0">
              <a:buNone/>
            </a:pPr>
            <a:r>
              <a:rPr lang="en-US" sz="3600" dirty="0"/>
              <a:t>Connect them locally to their country and community and wider… how?</a:t>
            </a:r>
          </a:p>
          <a:p>
            <a:pPr marL="0" indent="0">
              <a:buNone/>
            </a:pPr>
            <a:r>
              <a:rPr lang="en-US" sz="3600" b="1" dirty="0"/>
              <a:t>Inquiry works!! </a:t>
            </a:r>
          </a:p>
          <a:p>
            <a:pPr marL="0" indent="0">
              <a:buNone/>
            </a:pPr>
            <a:r>
              <a:rPr lang="en-US" sz="3600" dirty="0"/>
              <a:t>We have no choice about this if the students we are working with are to make sense of the 21</a:t>
            </a:r>
            <a:r>
              <a:rPr lang="en-US" sz="3600" baseline="30000" dirty="0"/>
              <a:t>st</a:t>
            </a:r>
            <a:r>
              <a:rPr lang="en-US" sz="3600" dirty="0"/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3606933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Content Placeholder 2"/>
          <p:cNvSpPr>
            <a:spLocks noGrp="1"/>
          </p:cNvSpPr>
          <p:nvPr>
            <p:ph idx="1"/>
          </p:nvPr>
        </p:nvSpPr>
        <p:spPr>
          <a:xfrm>
            <a:off x="760579" y="723914"/>
            <a:ext cx="8020166" cy="572699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  <a:defRPr/>
            </a:pPr>
            <a:r>
              <a:rPr lang="en-US" sz="5900" dirty="0">
                <a:latin typeface="+mj-lt"/>
              </a:rPr>
              <a:t>THROUGH:</a:t>
            </a:r>
            <a:br>
              <a:rPr lang="en-US" sz="5900" dirty="0"/>
            </a:br>
            <a:endParaRPr lang="en-US" sz="5900" dirty="0"/>
          </a:p>
          <a:p>
            <a:pPr>
              <a:defRPr/>
            </a:pPr>
            <a:r>
              <a:rPr lang="en-US" sz="5900" dirty="0"/>
              <a:t>An understanding of questioning</a:t>
            </a:r>
          </a:p>
          <a:p>
            <a:pPr>
              <a:defRPr/>
            </a:pPr>
            <a:r>
              <a:rPr lang="en-US" sz="5900" dirty="0"/>
              <a:t>Mind maps, </a:t>
            </a:r>
          </a:p>
          <a:p>
            <a:pPr>
              <a:defRPr/>
            </a:pPr>
            <a:r>
              <a:rPr lang="en-US" sz="5900" dirty="0"/>
              <a:t>Structured overviews, </a:t>
            </a:r>
          </a:p>
          <a:p>
            <a:pPr>
              <a:defRPr/>
            </a:pPr>
            <a:r>
              <a:rPr lang="en-US" sz="5900" dirty="0"/>
              <a:t>Story maps</a:t>
            </a:r>
          </a:p>
          <a:p>
            <a:pPr>
              <a:defRPr/>
            </a:pPr>
            <a:r>
              <a:rPr lang="en-US" sz="5900" dirty="0"/>
              <a:t>Highlighting key words and phrases</a:t>
            </a:r>
          </a:p>
          <a:p>
            <a:pPr>
              <a:defRPr/>
            </a:pPr>
            <a:r>
              <a:rPr lang="en-US" sz="5900" dirty="0"/>
              <a:t>Breaking tasks into ‘chunks’</a:t>
            </a:r>
          </a:p>
          <a:p>
            <a:pPr>
              <a:defRPr/>
            </a:pPr>
            <a:r>
              <a:rPr lang="en-US" sz="5900" dirty="0"/>
              <a:t>What is coming? </a:t>
            </a:r>
          </a:p>
          <a:p>
            <a:pPr>
              <a:defRPr/>
            </a:pPr>
            <a:r>
              <a:rPr lang="en-US" sz="5900" dirty="0"/>
              <a:t>Prediction  before reading.</a:t>
            </a:r>
          </a:p>
          <a:p>
            <a:pPr>
              <a:defRPr/>
            </a:pPr>
            <a:r>
              <a:rPr lang="en-US" sz="5900" dirty="0"/>
              <a:t>‘Think aloud’ reading comprehension strategies</a:t>
            </a:r>
          </a:p>
          <a:p>
            <a:pPr>
              <a:defRPr/>
            </a:pPr>
            <a:r>
              <a:rPr lang="en-US" sz="5900" dirty="0"/>
              <a:t>Using varied pathways to assist comprehension: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5900" dirty="0"/>
              <a:t>ICT , Video/ You tube, Assistive technology.</a:t>
            </a:r>
          </a:p>
          <a:p>
            <a:pPr>
              <a:defRPr/>
            </a:pPr>
            <a:r>
              <a:rPr lang="en-US" sz="5900" dirty="0"/>
              <a:t>Illustrations to indicate comprehension…… Posters, charts, Procedures, </a:t>
            </a:r>
            <a:r>
              <a:rPr lang="en-US" sz="5900" dirty="0" err="1"/>
              <a:t>Wepublish</a:t>
            </a:r>
            <a:r>
              <a:rPr lang="en-US" sz="5900" dirty="0"/>
              <a:t> app, Book Creator etc.,</a:t>
            </a:r>
          </a:p>
          <a:p>
            <a:pPr>
              <a:defRPr/>
            </a:pPr>
            <a:endParaRPr lang="en-US" dirty="0">
              <a:latin typeface="News Gothic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145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IMG_5812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67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86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4948237" cy="887413"/>
          </a:xfrm>
        </p:spPr>
        <p:txBody>
          <a:bodyPr/>
          <a:lstStyle/>
          <a:p>
            <a:pPr eaLnBrk="1" hangingPunct="1"/>
            <a:r>
              <a:rPr lang="en-US" dirty="0"/>
              <a:t>BLANK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531937"/>
            <a:ext cx="6913563" cy="518477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Level 1. Matching perception processes.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Find one like this… Show me what you heard/ saw…. what did you touch ?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Level 2. Selective analysis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   Find one that can…What things? Tell me it</a:t>
            </a:r>
            <a:r>
              <a:rPr lang="ja-JP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’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s….how are these different?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Level 3.Re ordering perception.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Find one to use with this….Do this then this make these into What else?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Level 4. Reasoning and perception.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Where will?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What will happen if? Why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wouldn</a:t>
            </a:r>
            <a:r>
              <a:rPr lang="ja-JP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’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t…What else could you do? Why is this called ?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064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Content Placeholder 2"/>
          <p:cNvSpPr>
            <a:spLocks noGrp="1"/>
          </p:cNvSpPr>
          <p:nvPr>
            <p:ph idx="1"/>
          </p:nvPr>
        </p:nvSpPr>
        <p:spPr>
          <a:xfrm>
            <a:off x="880611" y="1711760"/>
            <a:ext cx="7488237" cy="3744913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9600" b="1" dirty="0">
                <a:solidFill>
                  <a:srgbClr val="FF0000"/>
                </a:solidFill>
                <a:latin typeface="+mj-lt"/>
              </a:rPr>
              <a:t>Have you thought of ?? </a:t>
            </a:r>
          </a:p>
        </p:txBody>
      </p:sp>
    </p:spTree>
    <p:extLst>
      <p:ext uri="{BB962C8B-B14F-4D97-AF65-F5344CB8AC3E}">
        <p14:creationId xmlns:p14="http://schemas.microsoft.com/office/powerpoint/2010/main" val="3841935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258888" y="908050"/>
            <a:ext cx="6626225" cy="887413"/>
          </a:xfrm>
        </p:spPr>
        <p:txBody>
          <a:bodyPr/>
          <a:lstStyle/>
          <a:p>
            <a:r>
              <a:rPr lang="en-US" sz="4000" dirty="0">
                <a:latin typeface="News Gothic MT" charset="0"/>
              </a:rPr>
              <a:t>Today: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533380" y="2672285"/>
            <a:ext cx="6533381" cy="4567759"/>
          </a:xfrm>
        </p:spPr>
        <p:txBody>
          <a:bodyPr/>
          <a:lstStyle/>
          <a:p>
            <a:r>
              <a:rPr lang="en-US" sz="3600" dirty="0">
                <a:latin typeface="News Gothic MT" charset="0"/>
              </a:rPr>
              <a:t>What is happening? </a:t>
            </a:r>
          </a:p>
          <a:p>
            <a:r>
              <a:rPr lang="en-US" sz="3600" dirty="0">
                <a:latin typeface="News Gothic MT" charset="0"/>
              </a:rPr>
              <a:t>What are we doing?</a:t>
            </a:r>
          </a:p>
          <a:p>
            <a:r>
              <a:rPr lang="en-US" sz="3600" dirty="0">
                <a:latin typeface="News Gothic MT" charset="0"/>
              </a:rPr>
              <a:t>What am I doing?</a:t>
            </a:r>
          </a:p>
          <a:p>
            <a:r>
              <a:rPr lang="en-US" sz="3600" dirty="0">
                <a:latin typeface="News Gothic MT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187928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C134D-1673-DA40-9985-C441A0CDD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116"/>
            <a:ext cx="8229600" cy="1143000"/>
          </a:xfrm>
        </p:spPr>
        <p:txBody>
          <a:bodyPr/>
          <a:lstStyle/>
          <a:p>
            <a:r>
              <a:rPr lang="en-US" dirty="0"/>
              <a:t>Start local…. go global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DE5AF-EB44-2A48-B51C-FACCF86F2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434" y="1285116"/>
            <a:ext cx="8229600" cy="49566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How connected is this school to the local environment?</a:t>
            </a:r>
          </a:p>
          <a:p>
            <a:pPr marL="0" indent="0">
              <a:buNone/>
            </a:pPr>
            <a:r>
              <a:rPr lang="en-US" dirty="0"/>
              <a:t>What do the students know about this local world?</a:t>
            </a:r>
          </a:p>
          <a:p>
            <a:pPr marL="0" indent="0">
              <a:buNone/>
            </a:pPr>
            <a:r>
              <a:rPr lang="en-US" dirty="0"/>
              <a:t>What do you want them to know?</a:t>
            </a:r>
          </a:p>
          <a:p>
            <a:pPr marL="0" indent="0">
              <a:buNone/>
            </a:pPr>
            <a:r>
              <a:rPr lang="en-US" dirty="0"/>
              <a:t>How can you strengthen their connection to their world…especially at this moment when the world is in turmoil.</a:t>
            </a:r>
          </a:p>
          <a:p>
            <a:pPr marL="0" indent="0">
              <a:buNone/>
            </a:pPr>
            <a:r>
              <a:rPr lang="en-US" dirty="0"/>
              <a:t>Connecting to the world outside our heads is the way we keep mentally healthy!</a:t>
            </a:r>
          </a:p>
          <a:p>
            <a:pPr marL="0" indent="0">
              <a:buNone/>
            </a:pPr>
            <a:r>
              <a:rPr lang="en-US" dirty="0"/>
              <a:t>So, how connected are your students?</a:t>
            </a:r>
          </a:p>
          <a:p>
            <a:pPr marL="0" indent="0">
              <a:buNone/>
            </a:pPr>
            <a:r>
              <a:rPr lang="en-US" dirty="0"/>
              <a:t>How connected are you?</a:t>
            </a:r>
          </a:p>
        </p:txBody>
      </p:sp>
    </p:spTree>
    <p:extLst>
      <p:ext uri="{BB962C8B-B14F-4D97-AF65-F5344CB8AC3E}">
        <p14:creationId xmlns:p14="http://schemas.microsoft.com/office/powerpoint/2010/main" val="1013338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B29C-E10C-CC4F-A0DE-C63DF0813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 map your local community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708DF-AC96-C24B-AC32-18BD0F1F7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/>
              <a:t>Everything that you can think of that is connected to Brentwood school?</a:t>
            </a:r>
          </a:p>
          <a:p>
            <a:pPr marL="0" indent="0">
              <a:buNone/>
            </a:pPr>
            <a:r>
              <a:rPr lang="en-US" sz="4000" dirty="0"/>
              <a:t>How? </a:t>
            </a:r>
          </a:p>
          <a:p>
            <a:pPr marL="0" indent="0">
              <a:buNone/>
            </a:pPr>
            <a:r>
              <a:rPr lang="en-US" sz="4000" dirty="0"/>
              <a:t>Get into working groups of 8 across the years..</a:t>
            </a:r>
          </a:p>
          <a:p>
            <a:pPr marL="0" indent="0">
              <a:buNone/>
            </a:pPr>
            <a:r>
              <a:rPr lang="en-US" sz="4000" dirty="0"/>
              <a:t>Have a  K, PP, 1,2 ,3 ,4 ,5 and  a year 6  teacher in your group.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Now…. Brainstorm everything that you can think of connected to Brentwood.</a:t>
            </a:r>
          </a:p>
          <a:p>
            <a:pPr marL="0" indent="0">
              <a:buNone/>
            </a:pPr>
            <a:r>
              <a:rPr lang="en-US" sz="4000" dirty="0"/>
              <a:t>Everything!! </a:t>
            </a:r>
          </a:p>
        </p:txBody>
      </p:sp>
    </p:spTree>
    <p:extLst>
      <p:ext uri="{BB962C8B-B14F-4D97-AF65-F5344CB8AC3E}">
        <p14:creationId xmlns:p14="http://schemas.microsoft.com/office/powerpoint/2010/main" val="3766812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53957-1A21-3945-B788-3CAC2C954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Brentwood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67CDE-9631-5547-8BF2-526BB3263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Group all of  your ideas into piles or categories:</a:t>
            </a:r>
          </a:p>
          <a:p>
            <a:pPr marL="0" indent="0">
              <a:buNone/>
            </a:pPr>
            <a:r>
              <a:rPr lang="en-US" dirty="0"/>
              <a:t>The lake</a:t>
            </a:r>
          </a:p>
          <a:p>
            <a:pPr marL="0" indent="0">
              <a:buNone/>
            </a:pPr>
            <a:r>
              <a:rPr lang="en-US" dirty="0"/>
              <a:t>The birds</a:t>
            </a:r>
          </a:p>
          <a:p>
            <a:pPr marL="0" indent="0">
              <a:buNone/>
            </a:pPr>
            <a:r>
              <a:rPr lang="en-US" dirty="0"/>
              <a:t>Vegetation</a:t>
            </a:r>
          </a:p>
          <a:p>
            <a:pPr marL="0" indent="0">
              <a:buNone/>
            </a:pPr>
            <a:r>
              <a:rPr lang="en-US" dirty="0"/>
              <a:t>Wildlife</a:t>
            </a:r>
          </a:p>
          <a:p>
            <a:pPr marL="0" indent="0">
              <a:buNone/>
            </a:pPr>
            <a:r>
              <a:rPr lang="en-US" dirty="0"/>
              <a:t>Shops</a:t>
            </a:r>
          </a:p>
          <a:p>
            <a:pPr marL="0" indent="0">
              <a:buNone/>
            </a:pPr>
            <a:r>
              <a:rPr lang="en-US" dirty="0"/>
              <a:t>Community organizations</a:t>
            </a:r>
          </a:p>
          <a:p>
            <a:pPr marL="0" indent="0">
              <a:buNone/>
            </a:pPr>
            <a:r>
              <a:rPr lang="en-US" dirty="0"/>
              <a:t>Streetscape etc., etc.,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74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D3284-807F-D944-BA4D-F31ADD1F7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D3DF8-CD15-CC45-B93B-8D6633B00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at your current Curriculum planning documents… </a:t>
            </a:r>
          </a:p>
          <a:p>
            <a:r>
              <a:rPr lang="en-US" dirty="0"/>
              <a:t>Do any of these ideas resonate with your planning and YOU ???</a:t>
            </a:r>
          </a:p>
          <a:p>
            <a:r>
              <a:rPr lang="en-US" dirty="0"/>
              <a:t>Can you think about an inquiry question that connects to your curriculum and the Mind map ideas that your students would be keen to explore….just as a practice at an Inquiry?  </a:t>
            </a:r>
          </a:p>
        </p:txBody>
      </p:sp>
    </p:spTree>
    <p:extLst>
      <p:ext uri="{BB962C8B-B14F-4D97-AF65-F5344CB8AC3E}">
        <p14:creationId xmlns:p14="http://schemas.microsoft.com/office/powerpoint/2010/main" val="2605948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Questioning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076809" y="1623323"/>
            <a:ext cx="5976937" cy="42878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Asking questions: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                       </a:t>
            </a:r>
            <a:r>
              <a:rPr lang="en-US" sz="2800" u="sng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Probing or inquiring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What might…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How might…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What will….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What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’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s the..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If you could…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In what ways</a:t>
            </a:r>
          </a:p>
        </p:txBody>
      </p:sp>
    </p:spTree>
    <p:extLst>
      <p:ext uri="{BB962C8B-B14F-4D97-AF65-F5344CB8AC3E}">
        <p14:creationId xmlns:p14="http://schemas.microsoft.com/office/powerpoint/2010/main" val="2442861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>
          <a:xfrm>
            <a:off x="934031" y="685800"/>
            <a:ext cx="7118350" cy="887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Marian BLANK level 4 questions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1773238"/>
            <a:ext cx="6552458" cy="439896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What will happen if.....    (predicting)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Why will that happen?(justifying a prediction)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Why would/ wouldn't… (justifying a decision)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What made you(identifying the cause of an event)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What could you do to solve this problem? (formulating a solution)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What could you use/ Why?(Selecting/explaining means to a goal)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How can you tell?   (explaining an inference)</a:t>
            </a:r>
          </a:p>
        </p:txBody>
      </p:sp>
    </p:spTree>
    <p:extLst>
      <p:ext uri="{BB962C8B-B14F-4D97-AF65-F5344CB8AC3E}">
        <p14:creationId xmlns:p14="http://schemas.microsoft.com/office/powerpoint/2010/main" val="2149038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A9E5F-6B89-1B4C-A943-CD85B02D7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D66E0-55B3-EA43-9D6A-112A51553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might your Level 4 inquiry question be?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Remember it needs to  be a question that can’t be easily answered. It needs exploration.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Think hard about this…</a:t>
            </a:r>
          </a:p>
        </p:txBody>
      </p:sp>
    </p:spTree>
    <p:extLst>
      <p:ext uri="{BB962C8B-B14F-4D97-AF65-F5344CB8AC3E}">
        <p14:creationId xmlns:p14="http://schemas.microsoft.com/office/powerpoint/2010/main" val="1887606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722F-DD51-1B4F-9BA7-7B5E8808D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7AE60-6B2B-0747-A1C9-6EB08232D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Now…</a:t>
            </a:r>
          </a:p>
          <a:p>
            <a:pPr marL="0" indent="0">
              <a:buNone/>
            </a:pPr>
            <a:r>
              <a:rPr lang="en-US" dirty="0"/>
              <a:t>The hard question..</a:t>
            </a:r>
          </a:p>
          <a:p>
            <a:pPr marL="0" indent="0">
              <a:buNone/>
            </a:pPr>
            <a:r>
              <a:rPr lang="en-US" dirty="0"/>
              <a:t>How will you know that you have been successful with this Inquiry? </a:t>
            </a:r>
          </a:p>
          <a:p>
            <a:pPr marL="0" indent="0">
              <a:buNone/>
            </a:pPr>
            <a:r>
              <a:rPr lang="en-US" dirty="0"/>
              <a:t>What will you be expecting from your students??? </a:t>
            </a:r>
          </a:p>
          <a:p>
            <a:pPr marL="0" indent="0">
              <a:buNone/>
            </a:pPr>
            <a:r>
              <a:rPr lang="en-US" dirty="0"/>
              <a:t>What will it look like in the classroom?</a:t>
            </a:r>
          </a:p>
        </p:txBody>
      </p:sp>
    </p:spTree>
    <p:extLst>
      <p:ext uri="{BB962C8B-B14F-4D97-AF65-F5344CB8AC3E}">
        <p14:creationId xmlns:p14="http://schemas.microsoft.com/office/powerpoint/2010/main" val="3241898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 b="11087"/>
          <a:stretch>
            <a:fillRect/>
          </a:stretch>
        </p:blipFill>
        <p:spPr bwMode="auto">
          <a:xfrm>
            <a:off x="319043" y="522272"/>
            <a:ext cx="8505913" cy="5813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1957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8A7C7-3BF7-0242-BD2A-0986FE099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Instructional strategies will you use to drive the inquiry?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FAFB9-8BB5-3943-923F-39A61938D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8909"/>
            <a:ext cx="8229600" cy="4848639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Tuning in: </a:t>
            </a:r>
          </a:p>
          <a:p>
            <a:pPr marL="0" indent="0">
              <a:buNone/>
            </a:pPr>
            <a:r>
              <a:rPr lang="en-US" dirty="0"/>
              <a:t>Concept map</a:t>
            </a:r>
          </a:p>
          <a:p>
            <a:pPr marL="0" indent="0">
              <a:buNone/>
            </a:pPr>
            <a:r>
              <a:rPr lang="en-US" dirty="0"/>
              <a:t>Brainstorm</a:t>
            </a:r>
          </a:p>
          <a:p>
            <a:pPr marL="0" indent="0">
              <a:buNone/>
            </a:pPr>
            <a:r>
              <a:rPr lang="en-US" dirty="0"/>
              <a:t>Listing questions</a:t>
            </a:r>
          </a:p>
          <a:p>
            <a:r>
              <a:rPr lang="en-US" b="1" dirty="0"/>
              <a:t>Finding out: </a:t>
            </a:r>
          </a:p>
          <a:p>
            <a:pPr marL="0" indent="0">
              <a:buNone/>
            </a:pPr>
            <a:r>
              <a:rPr lang="en-US" dirty="0"/>
              <a:t>Interviews </a:t>
            </a:r>
          </a:p>
          <a:p>
            <a:pPr marL="0" indent="0">
              <a:buNone/>
            </a:pPr>
            <a:r>
              <a:rPr lang="en-US" dirty="0"/>
              <a:t>Surveys</a:t>
            </a:r>
          </a:p>
          <a:p>
            <a:pPr marL="0" indent="0">
              <a:buNone/>
            </a:pPr>
            <a:r>
              <a:rPr lang="en-US" dirty="0"/>
              <a:t>Compare/ contrast</a:t>
            </a:r>
          </a:p>
          <a:p>
            <a:r>
              <a:rPr lang="en-US" b="1" dirty="0"/>
              <a:t>Sorting out:</a:t>
            </a:r>
          </a:p>
          <a:p>
            <a:pPr marL="0" indent="0">
              <a:buNone/>
            </a:pPr>
            <a:r>
              <a:rPr lang="en-US" dirty="0"/>
              <a:t>Organizing ideas</a:t>
            </a:r>
          </a:p>
          <a:p>
            <a:pPr marL="0" indent="0">
              <a:buNone/>
            </a:pPr>
            <a:r>
              <a:rPr lang="en-US" dirty="0"/>
              <a:t>Seeing patterns</a:t>
            </a:r>
          </a:p>
          <a:p>
            <a:r>
              <a:rPr lang="en-US" b="1" dirty="0"/>
              <a:t>Going further: </a:t>
            </a:r>
          </a:p>
          <a:p>
            <a:pPr marL="0" indent="0">
              <a:buNone/>
            </a:pPr>
            <a:r>
              <a:rPr lang="en-US" dirty="0"/>
              <a:t>Ordering events</a:t>
            </a:r>
          </a:p>
          <a:p>
            <a:pPr marL="0" indent="0">
              <a:buNone/>
            </a:pPr>
            <a:r>
              <a:rPr lang="en-US" dirty="0"/>
              <a:t>Interpretating research</a:t>
            </a:r>
          </a:p>
          <a:p>
            <a:r>
              <a:rPr lang="en-US" b="1" dirty="0"/>
              <a:t>Reflection and taking action</a:t>
            </a:r>
          </a:p>
          <a:p>
            <a:pPr marL="0" indent="0">
              <a:buNone/>
            </a:pPr>
            <a:r>
              <a:rPr lang="en-US" dirty="0"/>
              <a:t>Poster/ Informing others of new information</a:t>
            </a:r>
          </a:p>
          <a:p>
            <a:pPr marL="0" indent="0">
              <a:buNone/>
            </a:pPr>
            <a:r>
              <a:rPr lang="en-US" dirty="0"/>
              <a:t>Oral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09854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620713"/>
            <a:ext cx="5665788" cy="9588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+mn-lt"/>
                <a:ea typeface="+mj-ea"/>
                <a:cs typeface="+mj-cs"/>
              </a:rPr>
              <a:t>Norms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801622"/>
            <a:ext cx="6913563" cy="3816350"/>
          </a:xfrm>
        </p:spPr>
        <p:txBody>
          <a:bodyPr>
            <a:normAutofit fontScale="92500" lnSpcReduction="10000"/>
          </a:bodyPr>
          <a:lstStyle/>
          <a:p>
            <a:pPr lvl="2" algn="just" eaLnBrk="1" hangingPunct="1">
              <a:lnSpc>
                <a:spcPct val="90000"/>
              </a:lnSpc>
              <a:defRPr/>
            </a:pPr>
            <a:r>
              <a:rPr lang="en-AU" sz="2800" dirty="0">
                <a:latin typeface="News Gothic MT" charset="0"/>
              </a:rPr>
              <a:t>adopt a sense of responsibility in and for the group</a:t>
            </a:r>
          </a:p>
          <a:p>
            <a:pPr lvl="2" algn="just" eaLnBrk="1" hangingPunct="1">
              <a:lnSpc>
                <a:spcPct val="90000"/>
              </a:lnSpc>
              <a:defRPr/>
            </a:pPr>
            <a:r>
              <a:rPr lang="en-AU" sz="2800" dirty="0">
                <a:latin typeface="News Gothic MT" charset="0"/>
              </a:rPr>
              <a:t>attend to others and listen</a:t>
            </a:r>
          </a:p>
          <a:p>
            <a:pPr lvl="2" algn="just" eaLnBrk="1" hangingPunct="1">
              <a:lnSpc>
                <a:spcPct val="90000"/>
              </a:lnSpc>
              <a:defRPr/>
            </a:pPr>
            <a:r>
              <a:rPr lang="en-AU" sz="2800" dirty="0">
                <a:latin typeface="News Gothic MT" charset="0"/>
              </a:rPr>
              <a:t>cooperate in good faith</a:t>
            </a:r>
          </a:p>
          <a:p>
            <a:pPr lvl="2" algn="just" eaLnBrk="1" hangingPunct="1">
              <a:lnSpc>
                <a:spcPct val="90000"/>
              </a:lnSpc>
              <a:defRPr/>
            </a:pPr>
            <a:r>
              <a:rPr lang="en-AU" sz="2800" dirty="0">
                <a:latin typeface="News Gothic MT" charset="0"/>
              </a:rPr>
              <a:t>aim for consensus decision-making</a:t>
            </a:r>
          </a:p>
          <a:p>
            <a:pPr lvl="2" algn="just" eaLnBrk="1" hangingPunct="1">
              <a:lnSpc>
                <a:spcPct val="90000"/>
              </a:lnSpc>
              <a:defRPr/>
            </a:pPr>
            <a:r>
              <a:rPr lang="en-AU" sz="2800" dirty="0">
                <a:latin typeface="News Gothic MT" charset="0"/>
              </a:rPr>
              <a:t>confront problems respectfully</a:t>
            </a:r>
          </a:p>
          <a:p>
            <a:pPr lvl="2" algn="just" eaLnBrk="1" hangingPunct="1">
              <a:lnSpc>
                <a:spcPct val="90000"/>
              </a:lnSpc>
              <a:defRPr/>
            </a:pPr>
            <a:r>
              <a:rPr lang="en-AU" sz="2800" dirty="0">
                <a:latin typeface="News Gothic MT" charset="0"/>
              </a:rPr>
              <a:t>allow and give no put downs</a:t>
            </a:r>
          </a:p>
          <a:p>
            <a:pPr lvl="2" algn="just" eaLnBrk="1" hangingPunct="1">
              <a:lnSpc>
                <a:spcPct val="90000"/>
              </a:lnSpc>
              <a:defRPr/>
            </a:pPr>
            <a:r>
              <a:rPr lang="en-AU" sz="2800" dirty="0">
                <a:latin typeface="News Gothic MT" charset="0"/>
              </a:rPr>
              <a:t>accept where others are at</a:t>
            </a:r>
          </a:p>
          <a:p>
            <a:pPr lvl="2" algn="just" eaLnBrk="1" hangingPunct="1">
              <a:lnSpc>
                <a:spcPct val="90000"/>
              </a:lnSpc>
              <a:defRPr/>
            </a:pPr>
            <a:r>
              <a:rPr lang="en-AU" sz="2800" dirty="0">
                <a:latin typeface="News Gothic MT" charset="0"/>
              </a:rPr>
              <a:t>suspend judgments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>
              <a:latin typeface="News Gothic MT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>
              <a:latin typeface="News Gothic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84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42B6-D244-4141-B111-F00081539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Pangolin Inquiry 2020/21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5A9E36-D4B7-7140-9987-F8FF81BE2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55994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4948237" cy="887413"/>
          </a:xfrm>
        </p:spPr>
        <p:txBody>
          <a:bodyPr/>
          <a:lstStyle/>
          <a:p>
            <a:pPr eaLnBrk="1" hangingPunct="1"/>
            <a:r>
              <a:rPr lang="en-US" sz="3600">
                <a:latin typeface="News Gothic MT" charset="0"/>
              </a:rPr>
              <a:t>Meg Wheatley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1140330" y="1557338"/>
            <a:ext cx="6767513" cy="4751387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ja-JP" altLang="en-US" sz="2400" dirty="0">
                <a:solidFill>
                  <a:schemeClr val="tx2"/>
                </a:solidFill>
                <a:latin typeface="Times New Roman" charset="0"/>
                <a:ea typeface="+mn-ea"/>
                <a:cs typeface="+mn-cs"/>
              </a:rPr>
              <a:t>‘</a:t>
            </a:r>
            <a:r>
              <a:rPr lang="en-US" sz="2400" dirty="0">
                <a:solidFill>
                  <a:schemeClr val="tx2"/>
                </a:solidFill>
                <a:ea typeface="+mn-ea"/>
                <a:cs typeface="+mn-cs"/>
              </a:rPr>
              <a:t>It is crucial to remember that, in organizations, we are working with webs of relationships, not with machines.</a:t>
            </a:r>
          </a:p>
          <a:p>
            <a:pPr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  <a:ea typeface="+mn-ea"/>
                <a:cs typeface="+mn-cs"/>
              </a:rPr>
              <a:t>Most of us have had the experience of touching a spider web, feeling its resiliency, noticing how slight pressure in one area jiggles the entire web.</a:t>
            </a:r>
          </a:p>
          <a:p>
            <a:pPr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  <a:ea typeface="+mn-ea"/>
                <a:cs typeface="+mn-cs"/>
              </a:rPr>
              <a:t>If a web breaks and needs repair, the spider doesn't cut out a piece, terminate it, or tear the entire web apart and reorganize it.</a:t>
            </a:r>
          </a:p>
          <a:p>
            <a:pPr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  <a:ea typeface="+mn-ea"/>
                <a:cs typeface="+mn-cs"/>
              </a:rPr>
              <a:t>She reweaves it, using the silken relationships that are already there, creating stronger connections across the weakened spaces.</a:t>
            </a:r>
            <a:r>
              <a:rPr lang="ja-JP" altLang="en-US" sz="2400" dirty="0">
                <a:solidFill>
                  <a:schemeClr val="tx2"/>
                </a:solidFill>
                <a:ea typeface="+mn-ea"/>
                <a:cs typeface="+mn-cs"/>
              </a:rPr>
              <a:t>’</a:t>
            </a:r>
            <a:endParaRPr lang="en-US" sz="2800" dirty="0">
              <a:solidFill>
                <a:srgbClr val="330033"/>
              </a:solidFill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460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News Gothic MT" charset="0"/>
            </a:endParaRPr>
          </a:p>
        </p:txBody>
      </p:sp>
      <p:sp>
        <p:nvSpPr>
          <p:cNvPr id="1187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News Gothic MT" charset="0"/>
            </a:endParaRPr>
          </a:p>
        </p:txBody>
      </p:sp>
      <p:pic>
        <p:nvPicPr>
          <p:cNvPr id="118787" name="Picture 4" descr="j01789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82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948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549275"/>
            <a:ext cx="4948237" cy="885825"/>
          </a:xfrm>
        </p:spPr>
        <p:txBody>
          <a:bodyPr/>
          <a:lstStyle/>
          <a:p>
            <a:pPr eaLnBrk="1" hangingPunct="1"/>
            <a:r>
              <a:rPr lang="en-US" sz="3600">
                <a:latin typeface="News Gothic MT" charset="0"/>
              </a:rPr>
              <a:t>Margaret Wheatley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297165" y="1828552"/>
            <a:ext cx="6113463" cy="410527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Our work in the world is to foster critical connections.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Networks make it possible for people to find others engaged in similar work.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Where people share their common work, they realize that there is great benefit to being in relationship.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Communities of practice where people can exchange ideas and resources provide nourishment for them to share their practices experiences and dreams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670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4948237" cy="887413"/>
          </a:xfrm>
        </p:spPr>
        <p:txBody>
          <a:bodyPr/>
          <a:lstStyle/>
          <a:p>
            <a:pPr eaLnBrk="1" hangingPunct="1"/>
            <a:r>
              <a:rPr lang="en-US" sz="3600">
                <a:latin typeface="News Gothic MT" charset="0"/>
              </a:rPr>
              <a:t>Margaret Wheatley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1763713" y="1557338"/>
            <a:ext cx="6769100" cy="446405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3600" dirty="0">
                <a:latin typeface="News Gothic MT" charset="0"/>
              </a:rPr>
              <a:t>Everyone can engage in conversation where people respectfully take turns to listen...to seek understanding...</a:t>
            </a: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3600" dirty="0">
                <a:latin typeface="News Gothic MT" charset="0"/>
              </a:rPr>
              <a:t>to help the other person, not  just themselves…to think about things they</a:t>
            </a:r>
            <a:r>
              <a:rPr lang="ja-JP" altLang="en-US" sz="3600" dirty="0">
                <a:latin typeface="News Gothic MT" charset="0"/>
                <a:ea typeface="メイリオ" charset="0"/>
                <a:cs typeface="メイリオ" charset="0"/>
              </a:rPr>
              <a:t>’</a:t>
            </a:r>
            <a:r>
              <a:rPr lang="en-US" altLang="ja-JP" sz="3600" dirty="0" err="1">
                <a:latin typeface="News Gothic MT" charset="0"/>
              </a:rPr>
              <a:t>ve</a:t>
            </a:r>
            <a:r>
              <a:rPr lang="en-US" altLang="ja-JP" sz="3600" dirty="0">
                <a:latin typeface="News Gothic MT" charset="0"/>
              </a:rPr>
              <a:t> done and to think about what they might do about it...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>
              <a:latin typeface="News Gothic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095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755650" y="404813"/>
            <a:ext cx="7621588" cy="887412"/>
          </a:xfrm>
        </p:spPr>
        <p:txBody>
          <a:bodyPr/>
          <a:lstStyle/>
          <a:p>
            <a:pPr eaLnBrk="1" hangingPunct="1"/>
            <a:r>
              <a:rPr lang="en-US" sz="3600">
                <a:latin typeface="News Gothic MT" charset="0"/>
              </a:rPr>
              <a:t>Schlecty:  ‘Working on the work’</a:t>
            </a:r>
          </a:p>
        </p:txBody>
      </p:sp>
      <p:sp>
        <p:nvSpPr>
          <p:cNvPr id="39938" name="Content Placeholder 4"/>
          <p:cNvSpPr>
            <a:spLocks noGrp="1"/>
          </p:cNvSpPr>
          <p:nvPr>
            <p:ph idx="1"/>
          </p:nvPr>
        </p:nvSpPr>
        <p:spPr>
          <a:xfrm>
            <a:off x="1187829" y="1506571"/>
            <a:ext cx="6911975" cy="4752975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News Gothic MT" charset="0"/>
              </a:rPr>
              <a:t>The primary role of teachers is to create engaging work for students and guiding them to those sources of instruction that they need to successfully to do this work</a:t>
            </a:r>
          </a:p>
          <a:p>
            <a:pPr eaLnBrk="1" hangingPunct="1"/>
            <a:r>
              <a:rPr lang="en-US" sz="2000" dirty="0">
                <a:latin typeface="News Gothic MT" charset="0"/>
              </a:rPr>
              <a:t>Differences in the level and type of engagement affect directly the effort that a student will expend on a school related task.</a:t>
            </a:r>
          </a:p>
          <a:p>
            <a:pPr eaLnBrk="1" hangingPunct="1"/>
            <a:r>
              <a:rPr lang="en-US" sz="2000" dirty="0">
                <a:latin typeface="News Gothic MT" charset="0"/>
              </a:rPr>
              <a:t> Effort affects learning outcomes at least as much as does intellectual ability</a:t>
            </a:r>
          </a:p>
          <a:p>
            <a:pPr eaLnBrk="1" hangingPunct="1"/>
            <a:r>
              <a:rPr lang="en-US" sz="2000" dirty="0">
                <a:latin typeface="News Gothic MT" charset="0"/>
              </a:rPr>
              <a:t>The level and type of engagement will vary depending on the qualities that teachers build into the work that they provide for their students</a:t>
            </a:r>
          </a:p>
        </p:txBody>
      </p:sp>
    </p:spTree>
    <p:extLst>
      <p:ext uri="{BB962C8B-B14F-4D97-AF65-F5344CB8AC3E}">
        <p14:creationId xmlns:p14="http://schemas.microsoft.com/office/powerpoint/2010/main" val="3303543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1116013" y="765175"/>
            <a:ext cx="4218469" cy="887413"/>
          </a:xfrm>
        </p:spPr>
        <p:txBody>
          <a:bodyPr/>
          <a:lstStyle/>
          <a:p>
            <a:r>
              <a:rPr lang="en-US" dirty="0">
                <a:latin typeface="News Gothic MT" charset="0"/>
              </a:rPr>
              <a:t>Therefore: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13" y="1677349"/>
            <a:ext cx="6469063" cy="3817938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endParaRPr lang="en-US" dirty="0"/>
          </a:p>
          <a:p>
            <a:pPr marL="0" indent="0">
              <a:buFont typeface="Wingdings" charset="0"/>
              <a:buNone/>
              <a:defRPr/>
            </a:pPr>
            <a:r>
              <a:rPr lang="en-US" dirty="0"/>
              <a:t> </a:t>
            </a:r>
            <a:r>
              <a:rPr lang="en-US" sz="3600" dirty="0"/>
              <a:t>Teachers can directly affect student learning through the invention of work that has those qualities that are most engaging for students.</a:t>
            </a:r>
          </a:p>
          <a:p>
            <a:pPr>
              <a:defRPr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067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Content Placeholder 2"/>
          <p:cNvSpPr>
            <a:spLocks noGrp="1"/>
          </p:cNvSpPr>
          <p:nvPr>
            <p:ph idx="1"/>
          </p:nvPr>
        </p:nvSpPr>
        <p:spPr>
          <a:xfrm>
            <a:off x="850599" y="765175"/>
            <a:ext cx="7343775" cy="5111750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charset="0"/>
              <a:buNone/>
              <a:defRPr/>
            </a:pPr>
            <a:r>
              <a:rPr lang="en-US" sz="6600" dirty="0">
                <a:latin typeface="News Gothic MT" charset="0"/>
              </a:rPr>
              <a:t>‘Do not feed the birds.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6600" dirty="0">
                <a:latin typeface="News Gothic MT" charset="0"/>
              </a:rPr>
              <a:t>If you do feed the birds , do not feed them bread.’</a:t>
            </a:r>
          </a:p>
        </p:txBody>
      </p:sp>
    </p:spTree>
    <p:extLst>
      <p:ext uri="{BB962C8B-B14F-4D97-AF65-F5344CB8AC3E}">
        <p14:creationId xmlns:p14="http://schemas.microsoft.com/office/powerpoint/2010/main" val="412599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>
          <a:xfrm>
            <a:off x="1908175" y="685800"/>
            <a:ext cx="6469063" cy="887413"/>
          </a:xfrm>
        </p:spPr>
        <p:txBody>
          <a:bodyPr/>
          <a:lstStyle/>
          <a:p>
            <a:endParaRPr lang="en-US">
              <a:latin typeface="News Gothic MT" charset="0"/>
            </a:endParaRPr>
          </a:p>
        </p:txBody>
      </p:sp>
      <p:pic>
        <p:nvPicPr>
          <p:cNvPr id="87042" name="Content Placeholder 3" descr="Image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1102" y="333375"/>
            <a:ext cx="7396136" cy="5792788"/>
          </a:xfrm>
        </p:spPr>
      </p:pic>
    </p:spTree>
    <p:extLst>
      <p:ext uri="{BB962C8B-B14F-4D97-AF65-F5344CB8AC3E}">
        <p14:creationId xmlns:p14="http://schemas.microsoft.com/office/powerpoint/2010/main" val="1235763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16058</TotalTime>
  <Words>1369</Words>
  <Application>Microsoft Macintosh PowerPoint</Application>
  <PresentationFormat>On-screen Show (4:3)</PresentationFormat>
  <Paragraphs>189</Paragraphs>
  <Slides>32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News Gothic MT</vt:lpstr>
      <vt:lpstr>Times New Roman</vt:lpstr>
      <vt:lpstr>Wingdings</vt:lpstr>
      <vt:lpstr>Office Theme</vt:lpstr>
      <vt:lpstr>  Inquiry in the classroom:  Project based learning  </vt:lpstr>
      <vt:lpstr>Today:</vt:lpstr>
      <vt:lpstr>Norms</vt:lpstr>
      <vt:lpstr>Margaret Wheatley</vt:lpstr>
      <vt:lpstr>Margaret Wheatley</vt:lpstr>
      <vt:lpstr>Schlecty:  ‘Working on the work’</vt:lpstr>
      <vt:lpstr>Therefore: </vt:lpstr>
      <vt:lpstr>PowerPoint Presentation</vt:lpstr>
      <vt:lpstr>PowerPoint Presentation</vt:lpstr>
      <vt:lpstr>Do not feed the birds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BLANK</vt:lpstr>
      <vt:lpstr>PowerPoint Presentation</vt:lpstr>
      <vt:lpstr>Start local…. go global</vt:lpstr>
      <vt:lpstr>Mind map your local community </vt:lpstr>
      <vt:lpstr>Brentwood</vt:lpstr>
      <vt:lpstr>Planning</vt:lpstr>
      <vt:lpstr>Questioning</vt:lpstr>
      <vt:lpstr>Marian BLANK level 4 questions</vt:lpstr>
      <vt:lpstr>Questioning </vt:lpstr>
      <vt:lpstr>Success criteria</vt:lpstr>
      <vt:lpstr>PowerPoint Presentation</vt:lpstr>
      <vt:lpstr>What Instructional strategies will you use to drive the inquiry?</vt:lpstr>
      <vt:lpstr>Pangolin Inquiry 2020/21</vt:lpstr>
      <vt:lpstr>Meg Wheatley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Schools working and talking  together:  Project based learning  </dc:title>
  <dc:creator>Leith Hogan</dc:creator>
  <cp:lastModifiedBy>John Hogan</cp:lastModifiedBy>
  <cp:revision>14</cp:revision>
  <cp:lastPrinted>2021-02-17T02:33:04Z</cp:lastPrinted>
  <dcterms:created xsi:type="dcterms:W3CDTF">2018-03-26T10:10:47Z</dcterms:created>
  <dcterms:modified xsi:type="dcterms:W3CDTF">2021-02-17T03:16:43Z</dcterms:modified>
</cp:coreProperties>
</file>